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4" r:id="rId3"/>
    <p:sldId id="273" r:id="rId4"/>
    <p:sldId id="271" r:id="rId5"/>
    <p:sldId id="257" r:id="rId6"/>
    <p:sldId id="259" r:id="rId7"/>
    <p:sldId id="276" r:id="rId8"/>
    <p:sldId id="277" r:id="rId9"/>
    <p:sldId id="275" r:id="rId10"/>
    <p:sldId id="281" r:id="rId11"/>
    <p:sldId id="283" r:id="rId12"/>
    <p:sldId id="282" r:id="rId13"/>
    <p:sldId id="284" r:id="rId14"/>
    <p:sldId id="279" r:id="rId15"/>
    <p:sldId id="285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ifacad-my.sharepoint.com/personal/boo_dif_dk/Documents/Curling_sammenlignelige%20spf_8maj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ifacad-my.sharepoint.com/personal/boo_dif_dk/Documents/Curling_sammenlignelige%20spf_8maj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'Ark1'!$C$23</c:f>
              <c:strCache>
                <c:ptCount val="1"/>
                <c:pt idx="0">
                  <c:v>Medlemstal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'Ark1'!$B$24:$B$28</c:f>
              <c:strCache>
                <c:ptCount val="5"/>
                <c:pt idx="0">
                  <c:v>Dansk Skøjte Union</c:v>
                </c:pt>
                <c:pt idx="1">
                  <c:v>Dansk Fægte-Forbund</c:v>
                </c:pt>
                <c:pt idx="2">
                  <c:v>Dansk Dart Union</c:v>
                </c:pt>
                <c:pt idx="3">
                  <c:v>Dansk Curling Forbund</c:v>
                </c:pt>
                <c:pt idx="4">
                  <c:v>Bueskydning Danmark</c:v>
                </c:pt>
              </c:strCache>
            </c:strRef>
          </c:cat>
          <c:val>
            <c:numRef>
              <c:f>'Ark1'!$C$24:$C$28</c:f>
              <c:numCache>
                <c:formatCode>General</c:formatCode>
                <c:ptCount val="5"/>
                <c:pt idx="0">
                  <c:v>2503</c:v>
                </c:pt>
                <c:pt idx="1">
                  <c:v>1608</c:v>
                </c:pt>
                <c:pt idx="2">
                  <c:v>3371</c:v>
                </c:pt>
                <c:pt idx="3">
                  <c:v>942</c:v>
                </c:pt>
                <c:pt idx="4">
                  <c:v>3438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7-4E47-A47A-45A03C26E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0928480"/>
        <c:axId val="1285117136"/>
      </c:barChart>
      <c:catAx>
        <c:axId val="176092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5117136"/>
        <c:crosses val="autoZero"/>
        <c:auto val="1"/>
        <c:lblAlgn val="ctr"/>
        <c:lblOffset val="100"/>
        <c:noMultiLvlLbl val="0"/>
      </c:catAx>
      <c:valAx>
        <c:axId val="12851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609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6392756723598334E-2"/>
          <c:y val="1.499405425492382E-2"/>
          <c:w val="0.95360727495023923"/>
          <c:h val="0.85156614706032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'Ark1'!$D$13</c:f>
              <c:strCache>
                <c:ptCount val="1"/>
                <c:pt idx="0">
                  <c:v>Indtægter fra klubber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'Ark1'!$B$14:$B$18</c:f>
              <c:strCache>
                <c:ptCount val="5"/>
                <c:pt idx="0">
                  <c:v>Dansk Skøjte Union</c:v>
                </c:pt>
                <c:pt idx="1">
                  <c:v>Dansk Fægte-Forbund</c:v>
                </c:pt>
                <c:pt idx="2">
                  <c:v>Dansk Dart Union</c:v>
                </c:pt>
                <c:pt idx="3">
                  <c:v>Dansk Curling Forbund</c:v>
                </c:pt>
                <c:pt idx="4">
                  <c:v>Bueskydning Danmark</c:v>
                </c:pt>
              </c:strCache>
            </c:strRef>
          </c:cat>
          <c:val>
            <c:numRef>
              <c:f>'Ark1'!$D$14:$D$18</c:f>
              <c:numCache>
                <c:formatCode>General</c:formatCode>
                <c:ptCount val="5"/>
                <c:pt idx="0">
                  <c:v>55.41</c:v>
                </c:pt>
                <c:pt idx="1">
                  <c:v>13.65</c:v>
                </c:pt>
                <c:pt idx="2">
                  <c:v>34.49</c:v>
                </c:pt>
                <c:pt idx="3">
                  <c:v>6.4</c:v>
                </c:pt>
                <c:pt idx="4">
                  <c:v>23.22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3-467B-875B-E4473F926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7900016"/>
        <c:axId val="1767899536"/>
      </c:barChart>
      <c:catAx>
        <c:axId val="176790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67899536"/>
        <c:crosses val="autoZero"/>
        <c:auto val="1"/>
        <c:lblAlgn val="ctr"/>
        <c:lblOffset val="100"/>
        <c:noMultiLvlLbl val="0"/>
      </c:catAx>
      <c:valAx>
        <c:axId val="176789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6790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0413-2C61-422E-9D06-E7E1E7366AB7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BC64-A804-454D-87A1-B165AA8AAF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74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D707DA-E758-4488-BA2D-6BA8FDF6EE6B}" type="datetime1">
              <a:rPr lang="da-DK" smtClean="0"/>
              <a:t>22-05-2024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52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D707DA-E758-4488-BA2D-6BA8FDF6EE6B}" type="datetime1">
              <a:rPr lang="da-DK" smtClean="0"/>
              <a:t>22-05-2024</a:t>
            </a:fld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412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E8AF8-34BB-A602-3D9B-39106BA8F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A6D894-23CA-9FFA-484D-74BF67B4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892953-9750-839F-1A37-05CEFFA2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778ED-09FC-858B-3C20-E068376F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072F62-1E79-AA49-108D-99FDD219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1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33FFF-CE82-E29D-EF6A-4DCB8AA3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5062CF4-BFA4-2D78-3BB2-C617E8BD1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BB5C7D-5926-FBB9-50D4-900DF5C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075C725-43BA-C461-0980-FD2ABC6C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98714E-2859-9703-83A0-D9A41289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1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E3BB0B3-32E1-248B-5615-4D5CCA31D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2A4C9CB-203D-9815-2591-3602B5F0E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372D1C-2FE8-6151-2C96-1154F758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E48E81-E942-A6ED-7FC8-15B83597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88B93B-E62A-A68A-07DE-0A846C57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31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7" name="Text Placeholder note">
            <a:extLst>
              <a:ext uri="{FF2B5EF4-FFF2-40B4-BE49-F238E27FC236}">
                <a16:creationId xmlns:a16="http://schemas.microsoft.com/office/drawing/2014/main" id="{1F12B034-F0EA-478E-9BB9-0407CB155D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957888"/>
            <a:ext cx="11112632" cy="154912"/>
          </a:xfrm>
        </p:spPr>
        <p:txBody>
          <a:bodyPr anchor="b" anchorCtr="0"/>
          <a:lstStyle>
            <a:lvl1pPr marL="0" indent="0">
              <a:spcAft>
                <a:spcPts val="300"/>
              </a:spcAft>
              <a:buFont typeface="Arial" panose="020B0604020202020204" pitchFamily="34" charset="0"/>
              <a:buNone/>
              <a:defRPr sz="800" i="0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C8CD-1C97-4A8D-8CB4-AE964E5DDDCC}" type="datetime3">
              <a:rPr lang="da-DK" smtClean="0"/>
              <a:t>22.05.2024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C237A0C-563A-4C0C-B830-01B80EAD4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1292250" y="432001"/>
            <a:ext cx="360000" cy="8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AF02-6AE5-8F64-F2E9-60AD03B9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6203AD-0D20-09EF-2C54-8C531EAD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0581A-288D-5DA5-36CB-7B181C8B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B9B05D-4ACA-C45B-A7C4-4E557DD7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C7C856-6483-408E-6A54-7E131095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1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E7EC2-8DEC-C9B0-FA52-E17AF265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16AE03-2BC3-50F2-4D4D-24CD3E85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044E66-9884-F5D2-2355-891A1FD7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F15B48-173D-1379-2F29-7E0AF883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B138C3-4B38-4491-77EE-92D35A8C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9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E8386-0204-3642-821F-75255EE8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584EEE-7A83-5553-5B69-0F3FDE9A3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366115-93EA-F1A0-C1E2-83E42419B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BC05A1-9559-B6C4-3321-F1AB0682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33BF39-A15F-52A0-E6CD-902820BD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DFB2BD5-1309-C9AB-6E0C-1CCB8341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59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B7EF1-D238-A2A3-6029-DD05C5CD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DF797F-160B-D715-0B28-561B1999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C76DAC-9207-49C5-C616-98CA69863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0E498A-FF1C-9C63-9BC7-ACDC8EB83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9264638-FBE9-9C3E-5A7D-4B4B1657D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0CAA42C-6A38-9694-62FE-30D4BA7F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07533C5-5BB7-8CA3-C826-47DEFAF6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B713080-DF94-B36F-BF7E-442E78B4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94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CD8DB-30A7-3159-B9A4-867DA9CB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3E443B7-4CD9-34F5-C5AC-17B962E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51B4C05-00B4-0FEB-54AE-6AB75C17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47AE49-231C-4920-C49D-034AD2D5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4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3A9C310-9F7B-1A0D-6A71-894D4C22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D5EB030-6F93-F5BA-CFEA-DF711F34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8E1D1F-B87F-8490-61C1-E24DD5AC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8BA3C-C47A-B44B-C37E-806BC615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B6E23E-7271-667F-580E-CAB84C78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35334E-D453-86A1-A565-C9B6C91CC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37CBF8-D6AE-C650-7747-AE0EDB56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B56FBE3-2A25-6037-2056-87982558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FBB14B-BEED-D380-A37A-F6163C7B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94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8958-E5B7-6571-141E-03F0EF50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3C2155-AE49-356A-90D2-BF85F2A77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6479178-D66B-CD42-BB2B-C0702D863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CD4A29-94A6-BC83-4FEF-117942C8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1F9F17-01BD-8899-DCFA-AA441188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30ABC8F-88F2-AF6E-52D0-1FA7FA6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0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481C310-F6F0-55EF-061A-BB1EF31B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3D067C-3E97-B549-DDF6-2ED2B849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514A86-FBD0-658A-24AC-632361ED9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9286-9ED5-44CD-B71C-FCE96EAD1C38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74C4FB-0B2E-1398-6096-7E28150C9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0B0C8E-9BF3-C69B-16BC-862B4931F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021C1-17E4-4067-8877-2D38E30CF9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56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vceHsK-v_I?feature=oembed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0BA37-9057-EC9F-C637-EED55EF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 struktur og mulige fremtidsscenarier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6AB57F-326F-F9AE-DCD4-763D302EC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Hvor kommer pengene fra</a:t>
            </a:r>
          </a:p>
          <a:p>
            <a:r>
              <a:rPr lang="da-DK" sz="2400" dirty="0"/>
              <a:t>Benchmark med lignende specialforbund</a:t>
            </a:r>
          </a:p>
          <a:p>
            <a:r>
              <a:rPr lang="da-DK" sz="2400" dirty="0"/>
              <a:t>Indtægter i sammenligning med øvrige specialforbund</a:t>
            </a:r>
          </a:p>
          <a:p>
            <a:r>
              <a:rPr lang="da-DK" sz="2400" dirty="0"/>
              <a:t>Indtægtsfordeling curling vs. alle </a:t>
            </a:r>
            <a:r>
              <a:rPr lang="da-DK" sz="2400" dirty="0" err="1"/>
              <a:t>spf</a:t>
            </a:r>
            <a:r>
              <a:rPr lang="da-DK" sz="2400" dirty="0"/>
              <a:t> i DIF i pct.</a:t>
            </a:r>
          </a:p>
          <a:p>
            <a:r>
              <a:rPr lang="da-DK" sz="2400" dirty="0"/>
              <a:t>Frivillighed og professionalisering</a:t>
            </a:r>
          </a:p>
          <a:p>
            <a:r>
              <a:rPr lang="da-DK" sz="2400" dirty="0"/>
              <a:t>Fremtidsscenarier og uopdyrkede muligheder</a:t>
            </a:r>
          </a:p>
          <a:p>
            <a:r>
              <a:rPr lang="da-DK" sz="2400" dirty="0"/>
              <a:t>Godt at vide: Skatteregler og godtgørelse af frivillige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BB86E6-A720-2CEC-36F9-CCDEF7F94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774982" y="365125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9DB75DA-7213-5192-C1CF-75853634B689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140314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3B5F1-4110-8A5F-EF66-E3438CDD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Strategiudvikling (2026-2029)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40477A-7C8D-450C-D2B9-FC3DF804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kigger DIF på?</a:t>
            </a:r>
          </a:p>
          <a:p>
            <a:r>
              <a:rPr lang="da-DK" dirty="0"/>
              <a:t>Vores rolle som organisation</a:t>
            </a:r>
          </a:p>
          <a:p>
            <a:r>
              <a:rPr lang="da-DK" dirty="0"/>
              <a:t>Megatrends i idrætten</a:t>
            </a:r>
          </a:p>
          <a:p>
            <a:r>
              <a:rPr lang="da-DK" dirty="0"/>
              <a:t>DIF’s politiske program (Udkast)</a:t>
            </a:r>
          </a:p>
          <a:p>
            <a:r>
              <a:rPr lang="da-DK" dirty="0"/>
              <a:t>SWOT V. Mia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216AA4-8421-F573-F6C3-8A16E50D1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647465" y="366727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49C3FBA-DFB2-1AB1-2062-231DC2CCDC90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369153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7304-0948-43D1-3EAB-F8F52737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kigger DIF på?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CC1B85-DE93-8E4A-F6CF-F147DDF67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800" dirty="0"/>
              <a:t>1: Strategisk målrettethed ift. vores potentialer og trusler (SWOT - ses altså i sammenhæng med vores strategiske valg). Fokus på vores idræt og forbundets relative bidrag til at </a:t>
            </a:r>
            <a:r>
              <a:rPr lang="da-DK" sz="1800" b="1" dirty="0"/>
              <a:t>understøtte det politiske program i DIF</a:t>
            </a:r>
            <a:r>
              <a:rPr lang="da-DK" sz="1800" dirty="0"/>
              <a:t>. Der skal være en samhørighed med DIF’s politiske program og en kobling mellem de områder, som er meningsfulde for både </a:t>
            </a:r>
            <a:r>
              <a:rPr lang="da-DK" sz="1800" b="1" dirty="0"/>
              <a:t>forbundet og DIF</a:t>
            </a:r>
            <a:r>
              <a:rPr lang="da-DK" sz="1800" dirty="0"/>
              <a:t>.</a:t>
            </a:r>
            <a:r>
              <a:rPr lang="en-US" sz="1800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800" dirty="0"/>
              <a:t>2: </a:t>
            </a:r>
            <a:r>
              <a:rPr lang="da-DK" sz="1800" b="1" dirty="0"/>
              <a:t>Eksekveringsevnen</a:t>
            </a:r>
            <a:r>
              <a:rPr lang="da-DK" sz="1800" dirty="0"/>
              <a:t>: Resultater og indsats til at reagere på udviklingen, organisatorisk fundament for den samlede fremtidige eksekvering (Sekretariat, ansattes kompetencer og organisering).​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a-DK" sz="1800" dirty="0"/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0" indent="0" algn="ctr" rtl="0" fontAlgn="base">
              <a:buNone/>
            </a:pPr>
            <a:r>
              <a:rPr lang="en-US" sz="1800" b="1" dirty="0"/>
              <a:t>Noter</a:t>
            </a:r>
          </a:p>
          <a:p>
            <a:pPr marL="0" indent="0" algn="ctr" rtl="0" fontAlgn="base">
              <a:buNone/>
            </a:pPr>
            <a:r>
              <a:rPr lang="en-US" sz="1800" dirty="0"/>
              <a:t>Vores </a:t>
            </a:r>
            <a:r>
              <a:rPr lang="en-US" sz="1800" dirty="0" err="1"/>
              <a:t>eksekveringsevne</a:t>
            </a:r>
            <a:r>
              <a:rPr lang="en-US" sz="1800" dirty="0"/>
              <a:t>? </a:t>
            </a:r>
          </a:p>
          <a:p>
            <a:pPr marL="0" indent="0" algn="ctr" rtl="0" fontAlgn="base">
              <a:buNone/>
            </a:pPr>
            <a:r>
              <a:rPr lang="en-US" sz="1800" dirty="0"/>
              <a:t>Eksempel med </a:t>
            </a:r>
            <a:r>
              <a:rPr lang="en-US" sz="1800" dirty="0" err="1"/>
              <a:t>Atletik</a:t>
            </a:r>
            <a:endParaRPr lang="da-DK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0F69FF-9F9C-0358-7583-633E5A018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647465" y="366727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3FAB16C-E36E-10BA-3D9D-E6CBBE4C3D4E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61539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7306C9F3-9A66-415A-B400-BD1A1F2D73E8}"/>
              </a:ext>
            </a:extLst>
          </p:cNvPr>
          <p:cNvGrpSpPr/>
          <p:nvPr/>
        </p:nvGrpSpPr>
        <p:grpSpPr>
          <a:xfrm>
            <a:off x="3536004" y="1768134"/>
            <a:ext cx="4757437" cy="3375350"/>
            <a:chOff x="1224126" y="914815"/>
            <a:chExt cx="7083896" cy="531771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38C1DA2-1D08-44C5-B527-B868AC3C54EB}"/>
                </a:ext>
              </a:extLst>
            </p:cNvPr>
            <p:cNvSpPr/>
            <p:nvPr/>
          </p:nvSpPr>
          <p:spPr>
            <a:xfrm>
              <a:off x="1821763" y="2792936"/>
              <a:ext cx="3510490" cy="3414748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>
                <a:solidFill>
                  <a:schemeClr val="accent2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17BB9B0-7B49-4F5A-9984-15D41B42A2CC}"/>
                </a:ext>
              </a:extLst>
            </p:cNvPr>
            <p:cNvSpPr/>
            <p:nvPr/>
          </p:nvSpPr>
          <p:spPr>
            <a:xfrm>
              <a:off x="3039987" y="914815"/>
              <a:ext cx="3510490" cy="3414748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>
                <a:solidFill>
                  <a:schemeClr val="accent2"/>
                </a:solidFill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B3E9B9D-7A10-4580-BB33-964917439367}"/>
                </a:ext>
              </a:extLst>
            </p:cNvPr>
            <p:cNvSpPr/>
            <p:nvPr/>
          </p:nvSpPr>
          <p:spPr>
            <a:xfrm>
              <a:off x="4176024" y="2817785"/>
              <a:ext cx="3510490" cy="3414748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350">
                <a:solidFill>
                  <a:schemeClr val="accent2"/>
                </a:solidFill>
              </a:endParaRPr>
            </a:p>
          </p:txBody>
        </p:sp>
        <p:sp>
          <p:nvSpPr>
            <p:cNvPr id="15" name="Titel 1">
              <a:extLst>
                <a:ext uri="{FF2B5EF4-FFF2-40B4-BE49-F238E27FC236}">
                  <a16:creationId xmlns:a16="http://schemas.microsoft.com/office/drawing/2014/main" id="{4E9D9869-3E46-4228-957F-3F8B18A5B0C7}"/>
                </a:ext>
              </a:extLst>
            </p:cNvPr>
            <p:cNvSpPr txBox="1">
              <a:spLocks/>
            </p:cNvSpPr>
            <p:nvPr/>
          </p:nvSpPr>
          <p:spPr>
            <a:xfrm>
              <a:off x="2955499" y="1548970"/>
              <a:ext cx="3679465" cy="11413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a-DK" sz="1800">
                  <a:latin typeface="+mn-lt"/>
                </a:rPr>
                <a:t>Interesse-</a:t>
              </a:r>
              <a:br>
                <a:rPr lang="da-DK" sz="1800">
                  <a:latin typeface="+mn-lt"/>
                </a:rPr>
              </a:br>
              <a:r>
                <a:rPr lang="da-DK" sz="1800">
                  <a:latin typeface="+mn-lt"/>
                </a:rPr>
                <a:t>organisation</a:t>
              </a:r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E8C02388-1A54-48A6-81D9-2D8DAD1E6F1F}"/>
                </a:ext>
              </a:extLst>
            </p:cNvPr>
            <p:cNvSpPr txBox="1">
              <a:spLocks/>
            </p:cNvSpPr>
            <p:nvPr/>
          </p:nvSpPr>
          <p:spPr>
            <a:xfrm>
              <a:off x="4628557" y="4287883"/>
              <a:ext cx="3679465" cy="11413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a-DK" sz="1800">
                  <a:latin typeface="+mn-lt"/>
                </a:rPr>
                <a:t>Virksomhed/</a:t>
              </a:r>
              <a:br>
                <a:rPr lang="da-DK" sz="1800">
                  <a:latin typeface="+mn-lt"/>
                </a:rPr>
              </a:br>
              <a:r>
                <a:rPr lang="da-DK" sz="1800">
                  <a:latin typeface="+mn-lt"/>
                </a:rPr>
                <a:t>organisation</a:t>
              </a:r>
            </a:p>
          </p:txBody>
        </p:sp>
        <p:sp>
          <p:nvSpPr>
            <p:cNvPr id="17" name="Titel 1">
              <a:extLst>
                <a:ext uri="{FF2B5EF4-FFF2-40B4-BE49-F238E27FC236}">
                  <a16:creationId xmlns:a16="http://schemas.microsoft.com/office/drawing/2014/main" id="{6693CA0B-17AF-48C0-9B77-3CE513C4E2EA}"/>
                </a:ext>
              </a:extLst>
            </p:cNvPr>
            <p:cNvSpPr txBox="1">
              <a:spLocks/>
            </p:cNvSpPr>
            <p:nvPr/>
          </p:nvSpPr>
          <p:spPr>
            <a:xfrm>
              <a:off x="1224126" y="4263303"/>
              <a:ext cx="3679466" cy="11413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a-DK" sz="1800">
                  <a:latin typeface="+mn-lt"/>
                </a:rPr>
                <a:t>Medlems-</a:t>
              </a:r>
              <a:br>
                <a:rPr lang="da-DK" sz="1800">
                  <a:latin typeface="+mn-lt"/>
                </a:rPr>
              </a:br>
              <a:r>
                <a:rPr lang="da-DK" sz="1800">
                  <a:latin typeface="+mn-lt"/>
                </a:rPr>
                <a:t>organisation</a:t>
              </a:r>
            </a:p>
          </p:txBody>
        </p:sp>
      </p:grpSp>
      <p:sp>
        <p:nvSpPr>
          <p:cNvPr id="6" name="Tekstfelt 7">
            <a:extLst>
              <a:ext uri="{FF2B5EF4-FFF2-40B4-BE49-F238E27FC236}">
                <a16:creationId xmlns:a16="http://schemas.microsoft.com/office/drawing/2014/main" id="{5480A73A-FA6D-4168-974C-2A0D87E4C07B}"/>
              </a:ext>
            </a:extLst>
          </p:cNvPr>
          <p:cNvSpPr txBox="1"/>
          <p:nvPr/>
        </p:nvSpPr>
        <p:spPr>
          <a:xfrm>
            <a:off x="6991986" y="1347056"/>
            <a:ext cx="1109295" cy="646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/>
              <a:t>Rollen i samfundet</a:t>
            </a:r>
          </a:p>
          <a:p>
            <a:r>
              <a:rPr lang="da-DK" sz="1050"/>
              <a:t>Politisk indflydelse</a:t>
            </a:r>
          </a:p>
          <a:p>
            <a:r>
              <a:rPr lang="da-DK" sz="1050"/>
              <a:t>Samfundsansvar</a:t>
            </a:r>
          </a:p>
          <a:p>
            <a:r>
              <a:rPr lang="da-DK" sz="1050"/>
              <a:t>Idrættens stemme</a:t>
            </a:r>
            <a:endParaRPr lang="da-DK" sz="1350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FC1C4F36-68CB-4419-8125-FAD4408032CE}"/>
              </a:ext>
            </a:extLst>
          </p:cNvPr>
          <p:cNvCxnSpPr/>
          <p:nvPr/>
        </p:nvCxnSpPr>
        <p:spPr>
          <a:xfrm flipH="1">
            <a:off x="6455656" y="1710630"/>
            <a:ext cx="460336" cy="42826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15">
            <a:extLst>
              <a:ext uri="{FF2B5EF4-FFF2-40B4-BE49-F238E27FC236}">
                <a16:creationId xmlns:a16="http://schemas.microsoft.com/office/drawing/2014/main" id="{20B7E6E4-CFA0-427C-9ECB-B9A0D6523859}"/>
              </a:ext>
            </a:extLst>
          </p:cNvPr>
          <p:cNvSpPr txBox="1"/>
          <p:nvPr/>
        </p:nvSpPr>
        <p:spPr>
          <a:xfrm>
            <a:off x="8212474" y="4702820"/>
            <a:ext cx="1927087" cy="808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/>
              <a:t>Rolle i organisationsverdenen</a:t>
            </a:r>
          </a:p>
          <a:p>
            <a:r>
              <a:rPr lang="da-DK" sz="1050"/>
              <a:t>Forretningsgange og procedurer</a:t>
            </a:r>
          </a:p>
          <a:p>
            <a:r>
              <a:rPr lang="da-DK" sz="1050"/>
              <a:t>Lovgivning</a:t>
            </a:r>
          </a:p>
          <a:p>
            <a:r>
              <a:rPr lang="da-DK" sz="1050"/>
              <a:t>Personale og ledelse</a:t>
            </a:r>
          </a:p>
          <a:p>
            <a:r>
              <a:rPr lang="da-DK" sz="1050"/>
              <a:t>Virksomhedsdrift</a:t>
            </a:r>
          </a:p>
        </p:txBody>
      </p:sp>
      <p:sp>
        <p:nvSpPr>
          <p:cNvPr id="9" name="Tekstfelt 16">
            <a:extLst>
              <a:ext uri="{FF2B5EF4-FFF2-40B4-BE49-F238E27FC236}">
                <a16:creationId xmlns:a16="http://schemas.microsoft.com/office/drawing/2014/main" id="{AD825B30-A488-4E55-B3FC-4DBEBB0E29F2}"/>
              </a:ext>
            </a:extLst>
          </p:cNvPr>
          <p:cNvSpPr txBox="1"/>
          <p:nvPr/>
        </p:nvSpPr>
        <p:spPr>
          <a:xfrm>
            <a:off x="2052439" y="4818705"/>
            <a:ext cx="2184916" cy="531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/>
              <a:t>Rolle i medlemsforeningernes verden</a:t>
            </a:r>
          </a:p>
          <a:p>
            <a:r>
              <a:rPr lang="da-DK" sz="1050"/>
              <a:t>Tilbud og aktiviteter</a:t>
            </a:r>
          </a:p>
          <a:p>
            <a:endParaRPr lang="da-DK" sz="1350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F1197A3-9B3C-4449-BF73-70319BC008B5}"/>
              </a:ext>
            </a:extLst>
          </p:cNvPr>
          <p:cNvCxnSpPr>
            <a:cxnSpLocks/>
          </p:cNvCxnSpPr>
          <p:nvPr/>
        </p:nvCxnSpPr>
        <p:spPr>
          <a:xfrm flipH="1" flipV="1">
            <a:off x="7614282" y="4522229"/>
            <a:ext cx="523730" cy="34354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9C280B0F-9ED4-4797-8F24-42725510B27B}"/>
              </a:ext>
            </a:extLst>
          </p:cNvPr>
          <p:cNvCxnSpPr>
            <a:cxnSpLocks/>
          </p:cNvCxnSpPr>
          <p:nvPr/>
        </p:nvCxnSpPr>
        <p:spPr>
          <a:xfrm flipV="1">
            <a:off x="3561675" y="4525887"/>
            <a:ext cx="630601" cy="2012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98F120C4-6021-9A08-279A-E28B1765F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647465" y="366727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7FFEEEE-2965-6FDC-4CEC-96AD1C48D415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404248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CB058-FEBE-F8B1-A4AC-CA57A87C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02068"/>
            <a:ext cx="10515600" cy="1325563"/>
          </a:xfrm>
        </p:spPr>
        <p:txBody>
          <a:bodyPr/>
          <a:lstStyle/>
          <a:p>
            <a:r>
              <a:rPr lang="da-DK" dirty="0"/>
              <a:t>Megatrends som påvirker idrætten</a:t>
            </a:r>
          </a:p>
        </p:txBody>
      </p:sp>
      <p:pic>
        <p:nvPicPr>
          <p:cNvPr id="5" name="Onlinemedier 4" title="Seks megatrends vil forme vores fremtid, også i foreningslivet">
            <a:hlinkClick r:id="" action="ppaction://media"/>
            <a:extLst>
              <a:ext uri="{FF2B5EF4-FFF2-40B4-BE49-F238E27FC236}">
                <a16:creationId xmlns:a16="http://schemas.microsoft.com/office/drawing/2014/main" id="{779D7750-2CA8-12F5-CE5A-B6E4227C69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A961D5A-5E02-7CBA-2EAC-CED63F2AC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647465" y="366727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EEC1C81-334E-A39C-7BA0-3F757F9DDA04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37037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8A10118-0DFA-3E20-05DD-79FB9463F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3FEC126-4A9C-D279-BA36-FC2FD2A4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21"/>
            <a:ext cx="12192000" cy="67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B9E34-EB21-B18C-6515-81FCE3C2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V. Mia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DDCE8E-B43F-D5F7-A034-11B07EFA1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647465" y="366727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WOT Analyse - Se eksempler på en SWOT-Analyse">
            <a:extLst>
              <a:ext uri="{FF2B5EF4-FFF2-40B4-BE49-F238E27FC236}">
                <a16:creationId xmlns:a16="http://schemas.microsoft.com/office/drawing/2014/main" id="{00074806-B9BC-24F1-2605-35C59D3D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80" y="1429638"/>
            <a:ext cx="8492247" cy="51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9CB6455-912B-B8AB-0F90-D9B437D84E03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319764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6F326-FFAB-80AD-94FE-DE35D66E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kommer pengene fra?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EF7CE7-B09F-F9AE-CB98-0CBB44AB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4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Støttestrukturen i DIF </a:t>
            </a:r>
          </a:p>
          <a:p>
            <a:r>
              <a:rPr lang="da-DK" dirty="0"/>
              <a:t>Grundstøtte (ca. 190.000 kr.)</a:t>
            </a:r>
          </a:p>
          <a:p>
            <a:pPr lvl="1"/>
            <a:r>
              <a:rPr lang="da-DK" dirty="0"/>
              <a:t>Afgjort på baggrund af vores medlemstal og aktivitetsstøtte</a:t>
            </a:r>
          </a:p>
          <a:p>
            <a:r>
              <a:rPr lang="da-DK" dirty="0"/>
              <a:t>Strategistøtte (ca. 630.000 kr.)</a:t>
            </a:r>
          </a:p>
          <a:p>
            <a:pPr lvl="1"/>
            <a:r>
              <a:rPr lang="da-DK" dirty="0"/>
              <a:t>Afgjort på baggrund af strategiforhandlinger</a:t>
            </a:r>
          </a:p>
          <a:p>
            <a:pPr lvl="1"/>
            <a:r>
              <a:rPr lang="da-DK" dirty="0"/>
              <a:t>Genforhandles hvert 4 år (2026-2029)</a:t>
            </a:r>
          </a:p>
          <a:p>
            <a:r>
              <a:rPr lang="da-DK" dirty="0"/>
              <a:t>Initiativstøtte (0 kr.)</a:t>
            </a:r>
          </a:p>
          <a:p>
            <a:pPr lvl="1"/>
            <a:r>
              <a:rPr lang="da-DK" dirty="0"/>
              <a:t>Fondsmidler, risikovillig kapital.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7729034-55FE-CE58-8F51-912AF21E2372}"/>
              </a:ext>
            </a:extLst>
          </p:cNvPr>
          <p:cNvSpPr txBox="1"/>
          <p:nvPr/>
        </p:nvSpPr>
        <p:spPr>
          <a:xfrm>
            <a:off x="7014911" y="4351219"/>
            <a:ext cx="790657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/>
              <a:t>Egne indtægter </a:t>
            </a:r>
            <a:r>
              <a:rPr lang="da-DK" sz="2800" dirty="0"/>
              <a:t>(ca. 100.000 kr.)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Medlemskontingent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Elitekontingent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Turneringsgebyr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Kursusindtægter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Eksterne fondsmidler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A82577-B23B-E480-67A0-7D2FBE092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774982" y="365125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3F91B29-CBA7-CA47-7AFD-D9D2544083DA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325507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82529B-EDA6-4C15-8FC4-F22AAFCE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Benchmark-</a:t>
            </a:r>
            <a:r>
              <a:rPr lang="da-DK" dirty="0" err="1"/>
              <a:t>spf</a:t>
            </a:r>
            <a:r>
              <a:rPr lang="da-DK" dirty="0"/>
              <a:t> 2019, medlemstal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3AA6-20A5-4882-9474-35A43634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762" y="6228000"/>
            <a:ext cx="599437" cy="1152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1C90A0DB-22F1-493F-D410-DA2CE0C763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709738"/>
          <a:ext cx="1111408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kstfelt 1">
            <a:extLst>
              <a:ext uri="{FF2B5EF4-FFF2-40B4-BE49-F238E27FC236}">
                <a16:creationId xmlns:a16="http://schemas.microsoft.com/office/drawing/2014/main" id="{725BBB83-1658-00F3-E24C-CD8B2372F18F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77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955F-7FFC-4F3C-3F22-5B46E027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2" y="0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b="1" dirty="0"/>
              <a:t>Procentvise</a:t>
            </a:r>
            <a:r>
              <a:rPr lang="da-DK" sz="3200" dirty="0"/>
              <a:t> indtægter (2019) fra klubbaglandet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94AB77-F870-CFB9-586C-89CB882F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F0EF066-DF0F-F211-9B6B-CA3D25E3E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72695"/>
              </p:ext>
            </p:extLst>
          </p:nvPr>
        </p:nvGraphicFramePr>
        <p:xfrm>
          <a:off x="525294" y="1156911"/>
          <a:ext cx="10437778" cy="556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7BBF1DCB-913B-8DB8-4AB0-6551818E04DF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375544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82529B-EDA6-4C15-8FC4-F22AAFCE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0" y="-349050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dirty="0"/>
              <a:t>Gnsn. indtægtsfordeling i alle DIF-</a:t>
            </a:r>
            <a:r>
              <a:rPr lang="da-DK" sz="3200" dirty="0" err="1"/>
              <a:t>spf</a:t>
            </a:r>
            <a:r>
              <a:rPr lang="da-DK" sz="3200" dirty="0"/>
              <a:t> </a:t>
            </a:r>
            <a:r>
              <a:rPr lang="da-DK" sz="3200" dirty="0" err="1"/>
              <a:t>vs</a:t>
            </a:r>
            <a:r>
              <a:rPr lang="da-DK" sz="3200" dirty="0"/>
              <a:t> Curling i 2019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31DF271F-EA8D-065A-2CC9-7550EF42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310"/>
          <a:stretch/>
        </p:blipFill>
        <p:spPr>
          <a:xfrm>
            <a:off x="111642" y="640949"/>
            <a:ext cx="11974341" cy="621705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3AA6-20A5-4882-9474-35A43634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762" y="6228000"/>
            <a:ext cx="599437" cy="1152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58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F0131-C540-A892-6883-7AE8C9AA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32" y="-2601"/>
            <a:ext cx="10515600" cy="1325563"/>
          </a:xfrm>
        </p:spPr>
        <p:txBody>
          <a:bodyPr/>
          <a:lstStyle/>
          <a:p>
            <a:r>
              <a:rPr lang="da-DK" dirty="0"/>
              <a:t>Frivillighed og professionalisme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84EED-8150-D194-4A72-B6BF5D35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3" y="1322962"/>
            <a:ext cx="11303540" cy="5169913"/>
          </a:xfrm>
        </p:spPr>
        <p:txBody>
          <a:bodyPr>
            <a:normAutofit/>
          </a:bodyPr>
          <a:lstStyle/>
          <a:p>
            <a:r>
              <a:rPr lang="da-DK" sz="1800" dirty="0"/>
              <a:t>Vi er som forbund meget afhængige af DIF-midlerne</a:t>
            </a:r>
          </a:p>
          <a:p>
            <a:pPr lvl="1"/>
            <a:r>
              <a:rPr lang="da-DK" sz="1600" dirty="0"/>
              <a:t>Øremærkede midler: Hvad betyder det for vores handlemuligheder?</a:t>
            </a:r>
          </a:p>
          <a:p>
            <a:pPr lvl="1"/>
            <a:r>
              <a:rPr lang="da-DK" sz="1600" dirty="0"/>
              <a:t>Vi har gode indtjeningsmuligheder, men pengene lagrer vi ude i klubberne.</a:t>
            </a:r>
          </a:p>
          <a:p>
            <a:pPr lvl="1"/>
            <a:r>
              <a:rPr lang="da-DK" sz="1600" dirty="0"/>
              <a:t>Lad os gøre kagen større, så det kommer flere til gode.</a:t>
            </a:r>
          </a:p>
          <a:p>
            <a:r>
              <a:rPr lang="da-DK" sz="1800" dirty="0"/>
              <a:t>Et lille forbund med et lille sekretariat</a:t>
            </a:r>
          </a:p>
          <a:p>
            <a:pPr lvl="1"/>
            <a:r>
              <a:rPr lang="da-DK" sz="1600" dirty="0"/>
              <a:t>Forholdet mellem drift og udvikling</a:t>
            </a:r>
          </a:p>
          <a:p>
            <a:pPr lvl="1"/>
            <a:r>
              <a:rPr lang="da-DK" sz="1600" dirty="0"/>
              <a:t>Vi er meget afhængige af frivillige – det er sårbart.</a:t>
            </a:r>
          </a:p>
          <a:p>
            <a:pPr lvl="1"/>
            <a:r>
              <a:rPr lang="da-DK" sz="1600" dirty="0"/>
              <a:t>Hvad betyder det for vores strategiske arbejde, hvordan spiller vi DIF gode?</a:t>
            </a:r>
          </a:p>
          <a:p>
            <a:r>
              <a:rPr lang="da-DK" sz="1800" dirty="0"/>
              <a:t>Frivilligheden under forandring</a:t>
            </a:r>
            <a:endParaRPr lang="da-DK" sz="1600" dirty="0"/>
          </a:p>
          <a:p>
            <a:pPr lvl="1"/>
            <a:r>
              <a:rPr lang="da-DK" sz="1600" dirty="0"/>
              <a:t>Episodisk frivillighed</a:t>
            </a:r>
          </a:p>
          <a:p>
            <a:pPr lvl="1"/>
            <a:r>
              <a:rPr lang="da-DK" sz="1600" dirty="0"/>
              <a:t>Hvad gør vi?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97DFCE-8654-329F-2CA9-3DD66118F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774982" y="365125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3247CAD-1B78-DFB6-E131-B1F64C744E37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273647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FA88A-457D-436A-E0D5-03FAA7FC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Fremtidsscenarier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D96EF7-5791-C725-BC30-79E0B379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/>
              <a:t>Vi skal ikke tage medlemskabet i DIF og de midler der følger med for givet.</a:t>
            </a:r>
          </a:p>
          <a:p>
            <a:r>
              <a:rPr lang="da-DK" sz="1800" dirty="0"/>
              <a:t>Medlemskab i DIF</a:t>
            </a:r>
          </a:p>
          <a:p>
            <a:pPr lvl="1"/>
            <a:r>
              <a:rPr lang="da-DK" sz="1600" dirty="0"/>
              <a:t>2000 medlemmer</a:t>
            </a:r>
          </a:p>
          <a:p>
            <a:pPr lvl="1"/>
            <a:r>
              <a:rPr lang="da-DK" sz="1600" dirty="0"/>
              <a:t>Olympiske discipliner</a:t>
            </a:r>
          </a:p>
          <a:p>
            <a:r>
              <a:rPr lang="da-DK" sz="1800" dirty="0"/>
              <a:t>Mulige fremtidsscenarier?</a:t>
            </a:r>
          </a:p>
          <a:p>
            <a:pPr lvl="1"/>
            <a:r>
              <a:rPr lang="da-DK" sz="1600" dirty="0"/>
              <a:t>Forslaget ved årsmøde 2024 – kommer der flere idrætter i DIF?</a:t>
            </a:r>
          </a:p>
          <a:p>
            <a:pPr lvl="1"/>
            <a:r>
              <a:rPr lang="da-DK" sz="1600" dirty="0"/>
              <a:t>IOC, faldende interesse for OL, dalende seertal</a:t>
            </a:r>
          </a:p>
          <a:p>
            <a:pPr lvl="1"/>
            <a:r>
              <a:rPr lang="da-DK" sz="1600" dirty="0"/>
              <a:t>Nytænkningen af OL, nye idrætter på programmet</a:t>
            </a:r>
          </a:p>
          <a:p>
            <a:pPr lvl="1"/>
            <a:r>
              <a:rPr lang="da-DK" sz="1600" dirty="0"/>
              <a:t>WCF og deres forsøg på at forblive relevante, nye discipliner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åbningsceremoni">
            <a:extLst>
              <a:ext uri="{FF2B5EF4-FFF2-40B4-BE49-F238E27FC236}">
                <a16:creationId xmlns:a16="http://schemas.microsoft.com/office/drawing/2014/main" id="{939A310F-BCA0-5F42-D188-9B784AD8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44" y="2519463"/>
            <a:ext cx="4873371" cy="32499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DD9384A-891A-ED32-D845-058ED639A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774982" y="365125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61CB184-3CC2-9A53-EEA7-0C1DFEC07BFD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127328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C5246-9EC3-7B71-7F51-29EABE81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992"/>
            <a:ext cx="10515600" cy="1325563"/>
          </a:xfrm>
        </p:spPr>
        <p:txBody>
          <a:bodyPr/>
          <a:lstStyle/>
          <a:p>
            <a:r>
              <a:rPr lang="da-DK" dirty="0"/>
              <a:t>Professionalisering og muligheder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9B81E2-8F77-6C0A-D9FE-8B58F617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583"/>
            <a:ext cx="10515600" cy="4785908"/>
          </a:xfrm>
        </p:spPr>
        <p:txBody>
          <a:bodyPr/>
          <a:lstStyle/>
          <a:p>
            <a:r>
              <a:rPr lang="da-DK" sz="1800" dirty="0"/>
              <a:t>Hvorfor skal det være så billigt at gå til curling?</a:t>
            </a:r>
          </a:p>
          <a:p>
            <a:pPr lvl="1"/>
            <a:r>
              <a:rPr lang="da-DK" sz="1600" dirty="0"/>
              <a:t>Er det altid godt, at det er billigt at være medlem? – ikke hvis vi ikke tilbyder noget.</a:t>
            </a:r>
          </a:p>
          <a:p>
            <a:pPr lvl="1"/>
            <a:r>
              <a:rPr lang="da-DK" sz="1600" dirty="0"/>
              <a:t>Kan vi hæve medlemsprisen og styrke kvaliteten af vores idrætstilbud?</a:t>
            </a:r>
          </a:p>
          <a:p>
            <a:pPr lvl="1"/>
            <a:r>
              <a:rPr lang="da-DK" sz="1600" dirty="0"/>
              <a:t>Instruktørmangel til selskaber og prissætning af selskaber. </a:t>
            </a:r>
          </a:p>
          <a:p>
            <a:pPr lvl="1"/>
            <a:r>
              <a:rPr lang="da-DK" sz="1600" dirty="0"/>
              <a:t>Vi betaler gerne, hvis vi får noget for pengene.</a:t>
            </a:r>
          </a:p>
          <a:p>
            <a:pPr lvl="1"/>
            <a:r>
              <a:rPr lang="da-DK" sz="1600" dirty="0"/>
              <a:t>Hvad tilbyder vi vores medlemmer?</a:t>
            </a:r>
          </a:p>
          <a:p>
            <a:pPr marL="0" indent="0">
              <a:buNone/>
            </a:pPr>
            <a:endParaRPr lang="da-DK" sz="1800" dirty="0"/>
          </a:p>
          <a:p>
            <a:pPr lvl="1"/>
            <a:r>
              <a:rPr lang="da-DK" sz="1600" dirty="0"/>
              <a:t>Kan vi samarbejde mere på tværs af klubber?</a:t>
            </a:r>
          </a:p>
          <a:p>
            <a:pPr lvl="1"/>
            <a:r>
              <a:rPr lang="da-DK" sz="1600" dirty="0"/>
              <a:t>Kan vi i fællesskab gøre kagen større?</a:t>
            </a:r>
            <a:endParaRPr lang="da-DK" sz="18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36ABE2A-EBC6-86A8-54FA-151FC86CDE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E66A7E-AE47-137E-50B4-64147A15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407"/>
            <a:ext cx="121920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4A09D2-7055-A023-2845-4A54BEFC6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8647465" y="366727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AC5E7BD-5C06-8FC7-5DF1-70CA28703FE1}"/>
              </a:ext>
            </a:extLst>
          </p:cNvPr>
          <p:cNvSpPr txBox="1"/>
          <p:nvPr/>
        </p:nvSpPr>
        <p:spPr>
          <a:xfrm>
            <a:off x="262648" y="6262042"/>
            <a:ext cx="1835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/>
              <a:t>Tobias Thune Jacobsen</a:t>
            </a:r>
          </a:p>
          <a:p>
            <a:r>
              <a:rPr lang="da-DK" sz="1400" i="1" dirty="0"/>
              <a:t>Thune@curling.dk</a:t>
            </a:r>
          </a:p>
        </p:txBody>
      </p:sp>
    </p:spTree>
    <p:extLst>
      <p:ext uri="{BB962C8B-B14F-4D97-AF65-F5344CB8AC3E}">
        <p14:creationId xmlns:p14="http://schemas.microsoft.com/office/powerpoint/2010/main" val="18683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E270-363A-8F5C-743B-CE970D0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06"/>
            <a:ext cx="10515600" cy="1325563"/>
          </a:xfrm>
        </p:spPr>
        <p:txBody>
          <a:bodyPr/>
          <a:lstStyle/>
          <a:p>
            <a:r>
              <a:rPr lang="da-DK" dirty="0"/>
              <a:t>Skatteregler og godtgørelse af frivillige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81D78-BE9F-2ECD-8129-61B58093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/>
              <a:t>Telefon og internet</a:t>
            </a:r>
            <a:r>
              <a:rPr lang="da-DK" dirty="0"/>
              <a:t>: Skattefrit beløb på 2.450 kr. årligt uden bilagsdokumentation.</a:t>
            </a:r>
          </a:p>
          <a:p>
            <a:r>
              <a:rPr lang="da-DK" b="1" dirty="0"/>
              <a:t>Administrationsudgifter</a:t>
            </a:r>
            <a:r>
              <a:rPr lang="da-DK" dirty="0"/>
              <a:t>: 1.500 kr. årligt uden bilagsdokumentation</a:t>
            </a:r>
          </a:p>
          <a:p>
            <a:r>
              <a:rPr lang="da-DK" b="1" dirty="0"/>
              <a:t>Befordringsomkostninger</a:t>
            </a:r>
            <a:r>
              <a:rPr lang="da-DK" dirty="0"/>
              <a:t>.</a:t>
            </a:r>
          </a:p>
          <a:p>
            <a:r>
              <a:rPr lang="da-DK" b="1" dirty="0"/>
              <a:t>Vedligeholdelse af udstyr</a:t>
            </a:r>
            <a:r>
              <a:rPr lang="da-DK" dirty="0"/>
              <a:t>: 2.050 kr. årligt til dækning af udokumenterede omkostninger relateret til køb, vask og vedligeholdelse af udstyr. Alternativt kan klubben refundere det faktiske beløb (kræver dokumentation).</a:t>
            </a:r>
          </a:p>
          <a:p>
            <a:r>
              <a:rPr lang="da-DK" b="1" dirty="0"/>
              <a:t>Frikontingent</a:t>
            </a:r>
            <a:r>
              <a:rPr lang="da-DK" dirty="0"/>
              <a:t>: Såfremt generalforsamlingen vedtager, at bestemte persongrupper, f.eks. Instruktører eller bestyrelsesmedlemmer,  kontingentfritages. Nogle foreninger har også differentierede medlemskaber, f.eks. Lavere satser for grupper som bidrager til fællesskabet.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91555DBA-0B63-973A-EC40-D23CC0F3C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708" y="5787957"/>
            <a:ext cx="11432024" cy="1254868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da-DK" sz="1400" b="1" dirty="0">
                <a:solidFill>
                  <a:srgbClr val="C00000"/>
                </a:solidFill>
              </a:rPr>
              <a:t>Referencer</a:t>
            </a:r>
          </a:p>
          <a:p>
            <a:pPr>
              <a:lnSpc>
                <a:spcPct val="50000"/>
              </a:lnSpc>
            </a:pPr>
            <a:r>
              <a:rPr lang="da-DK" sz="1400" dirty="0">
                <a:solidFill>
                  <a:srgbClr val="C00000"/>
                </a:solidFill>
              </a:rPr>
              <a:t>Team Danmark &amp; Danmarks Idrætsforbund (2021). Skat og Sport. 4. udgave, april 2021.</a:t>
            </a:r>
          </a:p>
          <a:p>
            <a:pPr>
              <a:lnSpc>
                <a:spcPct val="50000"/>
              </a:lnSpc>
            </a:pPr>
            <a:r>
              <a:rPr lang="da-DK" sz="1400" dirty="0">
                <a:solidFill>
                  <a:srgbClr val="C00000"/>
                </a:solidFill>
              </a:rPr>
              <a:t>DGI &amp; Danmarks Idrætsforbund (2023). Skattemæssige forhold for idrætsforeninger 2024 – en vejledning til kasserere, bestyrelsesmedlemmer og andre.</a:t>
            </a:r>
          </a:p>
          <a:p>
            <a:endParaRPr lang="da-D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6F26FB-09CE-BD8A-D895-46E3C2B98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623"/>
          <a:stretch/>
        </p:blipFill>
        <p:spPr bwMode="auto">
          <a:xfrm>
            <a:off x="9536680" y="5352480"/>
            <a:ext cx="2384969" cy="106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25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24309922564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824309922564309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808</Words>
  <Application>Microsoft Office PowerPoint</Application>
  <PresentationFormat>Widescreen</PresentationFormat>
  <Paragraphs>132</Paragraphs>
  <Slides>15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Økonomisk struktur og mulige fremtidsscenarier</vt:lpstr>
      <vt:lpstr>Hvor kommer pengene fra?</vt:lpstr>
      <vt:lpstr>Benchmark-spf 2019, medlemstal</vt:lpstr>
      <vt:lpstr>Procentvise indtægter (2019) fra klubbaglandet</vt:lpstr>
      <vt:lpstr>Gnsn. indtægtsfordeling i alle DIF-spf vs Curling i 2019</vt:lpstr>
      <vt:lpstr>Frivillighed og professionalisme</vt:lpstr>
      <vt:lpstr>Fremtidsscenarier</vt:lpstr>
      <vt:lpstr>Professionalisering og muligheder</vt:lpstr>
      <vt:lpstr>Skatteregler og godtgørelse af frivillige</vt:lpstr>
      <vt:lpstr>Strategiudvikling (2026-2029)</vt:lpstr>
      <vt:lpstr>Hvad kigger DIF på?</vt:lpstr>
      <vt:lpstr>PowerPoint-præsentation</vt:lpstr>
      <vt:lpstr>Megatrends som påvirker idrætten</vt:lpstr>
      <vt:lpstr>PowerPoint-præsentation</vt:lpstr>
      <vt:lpstr>V. Mia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struktur</dc:title>
  <dc:creator>Tobias Thune</dc:creator>
  <cp:lastModifiedBy>Mia Barrett</cp:lastModifiedBy>
  <cp:revision>12</cp:revision>
  <dcterms:created xsi:type="dcterms:W3CDTF">2023-05-12T14:41:09Z</dcterms:created>
  <dcterms:modified xsi:type="dcterms:W3CDTF">2024-05-22T07:21:08Z</dcterms:modified>
</cp:coreProperties>
</file>